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strRef>
              <c:f>Лист1!$A$2:$A$3</c:f>
              <c:strCache>
                <c:ptCount val="2"/>
                <c:pt idx="0">
                  <c:v>женщины - 175.5 тысяч</c:v>
                </c:pt>
                <c:pt idx="1">
                  <c:v>мужчины - 181.7 тысяч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49.1</c:v>
                </c:pt>
                <c:pt idx="1">
                  <c:v>50.9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cat>
            <c:strRef>
              <c:f>Лист1!$A$2:$A$3</c:f>
              <c:strCache>
                <c:ptCount val="2"/>
                <c:pt idx="0">
                  <c:v>сельская</c:v>
                </c:pt>
                <c:pt idx="1">
                  <c:v>городская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38.9</c:v>
                </c:pt>
                <c:pt idx="1">
                  <c:v>61.1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F955-6E6E-49B3-8088-E6B1C069C5C3}" type="datetimeFigureOut">
              <a:rPr lang="ru-RU" smtClean="0"/>
              <a:t>25.06.2020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012A-210F-4448-B73B-FFC7291ECE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680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F955-6E6E-49B3-8088-E6B1C069C5C3}" type="datetimeFigureOut">
              <a:rPr lang="ru-RU" smtClean="0"/>
              <a:t>25.06.2020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012A-210F-4448-B73B-FFC7291ECE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379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F955-6E6E-49B3-8088-E6B1C069C5C3}" type="datetimeFigureOut">
              <a:rPr lang="ru-RU" smtClean="0"/>
              <a:t>25.06.2020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012A-210F-4448-B73B-FFC7291ECE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102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F955-6E6E-49B3-8088-E6B1C069C5C3}" type="datetimeFigureOut">
              <a:rPr lang="ru-RU" smtClean="0"/>
              <a:t>25.06.2020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012A-210F-4448-B73B-FFC7291ECE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22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F955-6E6E-49B3-8088-E6B1C069C5C3}" type="datetimeFigureOut">
              <a:rPr lang="ru-RU" smtClean="0"/>
              <a:t>25.06.2020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012A-210F-4448-B73B-FFC7291ECE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48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F955-6E6E-49B3-8088-E6B1C069C5C3}" type="datetimeFigureOut">
              <a:rPr lang="ru-RU" smtClean="0"/>
              <a:t>25.06.2020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012A-210F-4448-B73B-FFC7291ECE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59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F955-6E6E-49B3-8088-E6B1C069C5C3}" type="datetimeFigureOut">
              <a:rPr lang="ru-RU" smtClean="0"/>
              <a:t>25.06.2020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012A-210F-4448-B73B-FFC7291ECE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59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F955-6E6E-49B3-8088-E6B1C069C5C3}" type="datetimeFigureOut">
              <a:rPr lang="ru-RU" smtClean="0"/>
              <a:t>25.06.2020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012A-210F-4448-B73B-FFC7291ECE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45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F955-6E6E-49B3-8088-E6B1C069C5C3}" type="datetimeFigureOut">
              <a:rPr lang="ru-RU" smtClean="0"/>
              <a:t>25.06.2020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012A-210F-4448-B73B-FFC7291ECE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742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F955-6E6E-49B3-8088-E6B1C069C5C3}" type="datetimeFigureOut">
              <a:rPr lang="ru-RU" smtClean="0"/>
              <a:t>25.06.2020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012A-210F-4448-B73B-FFC7291ECE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2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F955-6E6E-49B3-8088-E6B1C069C5C3}" type="datetimeFigureOut">
              <a:rPr lang="ru-RU" smtClean="0"/>
              <a:t>25.06.2020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8012A-210F-4448-B73B-FFC7291ECE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84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DF955-6E6E-49B3-8088-E6B1C069C5C3}" type="datetimeFigureOut">
              <a:rPr lang="ru-RU" smtClean="0"/>
              <a:t>25.06.2020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8012A-210F-4448-B73B-FFC7291ECE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07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chart" Target="../charts/chart1.xml"/><Relationship Id="rId10" Type="http://schemas.openxmlformats.org/officeDocument/2006/relationships/chart" Target="../charts/chart2.xml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22_PopovaSA\Desktop\2020\день молодежи\картин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3941402" cy="311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22_PopovaSA\Desktop\2020\день молодежи\27-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0" t="14182" r="20556" b="12986"/>
          <a:stretch/>
        </p:blipFill>
        <p:spPr bwMode="auto">
          <a:xfrm>
            <a:off x="0" y="0"/>
            <a:ext cx="1213164" cy="102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ле 1"/>
          <p:cNvSpPr txBox="1"/>
          <p:nvPr/>
        </p:nvSpPr>
        <p:spPr>
          <a:xfrm>
            <a:off x="1907704" y="0"/>
            <a:ext cx="5400600" cy="8919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ru-RU" sz="4800" b="1" cap="all" dirty="0">
                <a:ln>
                  <a:noFill/>
                </a:ln>
                <a:solidFill>
                  <a:srgbClr val="4F6228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/>
                <a:ea typeface="Calibri"/>
                <a:cs typeface="Times New Roman"/>
              </a:rPr>
              <a:t>День</a:t>
            </a:r>
            <a:r>
              <a:rPr lang="ru-RU" sz="4800" b="1" cap="all" dirty="0">
                <a:ln>
                  <a:noFill/>
                </a:ln>
                <a:solidFill>
                  <a:srgbClr val="4F81BD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4800" b="1" cap="all" dirty="0">
                <a:ln>
                  <a:noFill/>
                </a:ln>
                <a:solidFill>
                  <a:srgbClr val="4F6228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/>
                <a:ea typeface="Calibri"/>
                <a:cs typeface="Times New Roman"/>
              </a:rPr>
              <a:t>молодежи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37" y="897303"/>
            <a:ext cx="3456384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i="1" dirty="0" smtClean="0">
                <a:solidFill>
                  <a:schemeClr val="accent3">
                    <a:lumMod val="50000"/>
                  </a:schemeClr>
                </a:solidFill>
              </a:rPr>
              <a:t>По предварительным данным </a:t>
            </a:r>
            <a:endParaRPr lang="ru-RU" sz="14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400" i="1">
                <a:solidFill>
                  <a:schemeClr val="accent3">
                    <a:lumMod val="50000"/>
                  </a:schemeClr>
                </a:solidFill>
              </a:rPr>
              <a:t>н</a:t>
            </a:r>
            <a:r>
              <a:rPr lang="ru-RU" sz="1400" i="1" smtClean="0">
                <a:solidFill>
                  <a:schemeClr val="accent3">
                    <a:lumMod val="50000"/>
                  </a:schemeClr>
                </a:solidFill>
              </a:rPr>
              <a:t>а 1 </a:t>
            </a:r>
            <a:r>
              <a:rPr lang="ru-RU" sz="1400" i="1" dirty="0" smtClean="0">
                <a:solidFill>
                  <a:schemeClr val="accent3">
                    <a:lumMod val="50000"/>
                  </a:schemeClr>
                </a:solidFill>
              </a:rPr>
              <a:t>января 2020 года в Алтайском крае численность молодежи в возрасте 15-29 лет составила более 357,3 тыс. человек </a:t>
            </a:r>
          </a:p>
          <a:p>
            <a:r>
              <a:rPr lang="ru-RU" sz="1400" i="1" dirty="0" smtClean="0">
                <a:solidFill>
                  <a:schemeClr val="accent3">
                    <a:lumMod val="50000"/>
                  </a:schemeClr>
                </a:solidFill>
              </a:rPr>
              <a:t>(15,4% численности населения края)</a:t>
            </a:r>
            <a:endParaRPr lang="ru-RU" sz="14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63680" y="897303"/>
            <a:ext cx="2880320" cy="454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i="1" dirty="0" smtClean="0">
                <a:solidFill>
                  <a:schemeClr val="accent3">
                    <a:lumMod val="50000"/>
                  </a:schemeClr>
                </a:solidFill>
              </a:rPr>
              <a:t>Структура молодежи по полу:</a:t>
            </a:r>
            <a:endParaRPr lang="ru-RU" sz="14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8" name="Picture 4" descr="C:\Users\P22_PopovaSA\Desktop\2020\день молодежи\матерь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" r="20363"/>
          <a:stretch/>
        </p:blipFill>
        <p:spPr bwMode="auto">
          <a:xfrm>
            <a:off x="5453183" y="5517232"/>
            <a:ext cx="1711105" cy="128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164288" y="5517232"/>
            <a:ext cx="2007760" cy="1340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i="1" dirty="0" smtClean="0">
                <a:solidFill>
                  <a:schemeClr val="accent3">
                    <a:lumMod val="50000"/>
                  </a:schemeClr>
                </a:solidFill>
              </a:rPr>
              <a:t>У матерей 15-29 лет родилось более 10,7 тысяч детей </a:t>
            </a:r>
          </a:p>
          <a:p>
            <a:r>
              <a:rPr lang="ru-RU" sz="1400" i="1" dirty="0" smtClean="0">
                <a:solidFill>
                  <a:schemeClr val="accent3">
                    <a:lumMod val="50000"/>
                  </a:schemeClr>
                </a:solidFill>
              </a:rPr>
              <a:t>(5,7 тыс. в городской,  5 тыс. в сельской</a:t>
            </a:r>
          </a:p>
          <a:p>
            <a:r>
              <a:rPr lang="ru-RU" sz="1400" i="1" dirty="0" smtClean="0">
                <a:solidFill>
                  <a:schemeClr val="accent3">
                    <a:lumMod val="50000"/>
                  </a:schemeClr>
                </a:solidFill>
              </a:rPr>
              <a:t>местности</a:t>
            </a:r>
            <a:endParaRPr lang="ru-RU" sz="14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10321372"/>
              </p:ext>
            </p:extLst>
          </p:nvPr>
        </p:nvGraphicFramePr>
        <p:xfrm>
          <a:off x="6529828" y="1340767"/>
          <a:ext cx="2614172" cy="195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6863486" y="1865525"/>
            <a:ext cx="889636" cy="309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50,9%</a:t>
            </a:r>
            <a:endParaRPr lang="ru-RU" sz="1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956376" y="1864941"/>
            <a:ext cx="889636" cy="309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49,1%</a:t>
            </a:r>
            <a:endParaRPr lang="ru-RU" sz="1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641194" y="1268760"/>
            <a:ext cx="2232248" cy="276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Мужчины – 181,7 тысячи</a:t>
            </a: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93594" y="3002660"/>
            <a:ext cx="2232248" cy="276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Женщины – 175,5 тысячи</a:t>
            </a: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36" y="2124073"/>
            <a:ext cx="2694155" cy="368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Проживают </a:t>
            </a:r>
          </a:p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в городских поселениях</a:t>
            </a: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13164" y="4062004"/>
            <a:ext cx="16306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Проживают </a:t>
            </a:r>
          </a:p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в сельской местности</a:t>
            </a:r>
          </a:p>
        </p:txBody>
      </p:sp>
      <p:pic>
        <p:nvPicPr>
          <p:cNvPr id="1030" name="Picture 6" descr="C:\Users\P22_PopovaSA\Desktop\2020\день молодежи\вузы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97" y="4375491"/>
            <a:ext cx="1246298" cy="128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532364" y="4454406"/>
            <a:ext cx="510883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i="1" dirty="0">
                <a:solidFill>
                  <a:schemeClr val="accent3">
                    <a:lumMod val="50000"/>
                  </a:schemeClr>
                </a:solidFill>
              </a:rPr>
              <a:t>В высших учебных заведениях </a:t>
            </a:r>
            <a:r>
              <a:rPr lang="ru-RU" sz="1400" i="1" dirty="0" smtClean="0">
                <a:solidFill>
                  <a:schemeClr val="accent3">
                    <a:lumMod val="50000"/>
                  </a:schemeClr>
                </a:solidFill>
              </a:rPr>
              <a:t>края на </a:t>
            </a:r>
            <a:r>
              <a:rPr lang="ru-RU" sz="1400" i="1" dirty="0">
                <a:solidFill>
                  <a:schemeClr val="accent3">
                    <a:lumMod val="50000"/>
                  </a:schemeClr>
                </a:solidFill>
              </a:rPr>
              <a:t>начало 2019/20 учебного года обучалось 49,1 тыс. </a:t>
            </a:r>
            <a:r>
              <a:rPr lang="ru-RU" sz="1400" i="1" dirty="0" smtClean="0">
                <a:solidFill>
                  <a:schemeClr val="accent3">
                    <a:lumMod val="50000"/>
                  </a:schemeClr>
                </a:solidFill>
              </a:rPr>
              <a:t>человек. 60,7%  из них </a:t>
            </a:r>
            <a:r>
              <a:rPr lang="ru-RU" sz="1400" i="1" dirty="0">
                <a:solidFill>
                  <a:schemeClr val="accent3">
                    <a:lumMod val="50000"/>
                  </a:schemeClr>
                </a:solidFill>
              </a:rPr>
              <a:t>очно.</a:t>
            </a:r>
          </a:p>
          <a:p>
            <a:r>
              <a:rPr lang="ru-RU" sz="1400" i="1" dirty="0" smtClean="0">
                <a:solidFill>
                  <a:schemeClr val="accent3">
                    <a:lumMod val="50000"/>
                  </a:schemeClr>
                </a:solidFill>
              </a:rPr>
              <a:t>В ССУЗах </a:t>
            </a:r>
            <a:r>
              <a:rPr lang="ru-RU" sz="1400" i="1" dirty="0">
                <a:solidFill>
                  <a:schemeClr val="accent3">
                    <a:lumMod val="50000"/>
                  </a:schemeClr>
                </a:solidFill>
              </a:rPr>
              <a:t>обучались 50,2 тыс. </a:t>
            </a:r>
            <a:r>
              <a:rPr lang="ru-RU" sz="1400" i="1" dirty="0" smtClean="0">
                <a:solidFill>
                  <a:schemeClr val="accent3">
                    <a:lumMod val="50000"/>
                  </a:schemeClr>
                </a:solidFill>
              </a:rPr>
              <a:t>человек. </a:t>
            </a:r>
            <a:r>
              <a:rPr lang="ru-RU" sz="1400" i="1" dirty="0">
                <a:solidFill>
                  <a:schemeClr val="accent3">
                    <a:lumMod val="50000"/>
                  </a:schemeClr>
                </a:solidFill>
              </a:rPr>
              <a:t>Аттестат о среднем (полном) общем образовании в 2019 году получили 12,1 тыс. выпускников школ</a:t>
            </a:r>
            <a:r>
              <a:rPr lang="ru-RU" sz="1400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14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AutoShape 8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1" name="Рисунок 30"/>
          <p:cNvPicPr/>
          <p:nvPr/>
        </p:nvPicPr>
        <p:blipFill rotWithShape="1">
          <a:blip r:embed="rId7"/>
          <a:srcRect l="23802" t="28953" r="42749" b="40312"/>
          <a:stretch/>
        </p:blipFill>
        <p:spPr bwMode="auto">
          <a:xfrm>
            <a:off x="1" y="5656681"/>
            <a:ext cx="1462556" cy="12013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1532364" y="5517232"/>
            <a:ext cx="4263771" cy="1282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i="1" dirty="0" smtClean="0">
                <a:solidFill>
                  <a:schemeClr val="accent3">
                    <a:lumMod val="50000"/>
                  </a:schemeClr>
                </a:solidFill>
              </a:rPr>
              <a:t>В январе-марте 2020 года в крае 8,8 тыс. безработных (15,2% от всех безработных края)</a:t>
            </a:r>
          </a:p>
          <a:p>
            <a:r>
              <a:rPr lang="ru-RU" sz="1400" i="1" dirty="0" smtClean="0">
                <a:solidFill>
                  <a:schemeClr val="accent3">
                    <a:lumMod val="50000"/>
                  </a:schemeClr>
                </a:solidFill>
              </a:rPr>
              <a:t>Уровень безработицы  в возрасте </a:t>
            </a:r>
          </a:p>
          <a:p>
            <a:r>
              <a:rPr lang="ru-RU" sz="1400" i="1" dirty="0" smtClean="0">
                <a:solidFill>
                  <a:schemeClr val="accent3">
                    <a:lumMod val="50000"/>
                  </a:schemeClr>
                </a:solidFill>
              </a:rPr>
              <a:t>15 лет и старше – 5,2%</a:t>
            </a:r>
          </a:p>
          <a:p>
            <a:r>
              <a:rPr lang="ru-RU" sz="1400" i="1" dirty="0" smtClean="0">
                <a:solidFill>
                  <a:schemeClr val="accent3">
                    <a:lumMod val="50000"/>
                  </a:schemeClr>
                </a:solidFill>
              </a:rPr>
              <a:t>15-19 лет – 9,0%   20-24 года – 3,2%  25-29лет – 4,8% </a:t>
            </a:r>
            <a:endParaRPr lang="ru-RU" sz="14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33" name="Picture 9" descr="C:\Users\P22_PopovaSA\Desktop\2020\день молодежи\кольц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558" y="3279275"/>
            <a:ext cx="1718320" cy="128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 descr="C:\Users\P22_PopovaSA\Desktop\2020\день молодежи\брак 1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659" y="4360152"/>
            <a:ext cx="914400" cy="108507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Прямоугольник 25"/>
          <p:cNvSpPr/>
          <p:nvPr/>
        </p:nvSpPr>
        <p:spPr>
          <a:xfrm>
            <a:off x="6762917" y="4454406"/>
            <a:ext cx="802742" cy="990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Женихов</a:t>
            </a:r>
          </a:p>
          <a:p>
            <a:pPr algn="ctr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6 449</a:t>
            </a:r>
          </a:p>
          <a:p>
            <a:pPr algn="ctr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(47,7%)</a:t>
            </a: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342304" y="4559565"/>
            <a:ext cx="802742" cy="78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Невест</a:t>
            </a:r>
          </a:p>
          <a:p>
            <a:pPr algn="ctr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7 533</a:t>
            </a:r>
          </a:p>
          <a:p>
            <a:pPr algn="ctr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(55,8%)</a:t>
            </a: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4080720796"/>
              </p:ext>
            </p:extLst>
          </p:nvPr>
        </p:nvGraphicFramePr>
        <p:xfrm>
          <a:off x="-30072" y="2461966"/>
          <a:ext cx="2843133" cy="1600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457322" y="2986351"/>
            <a:ext cx="889636" cy="309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61,1%</a:t>
            </a:r>
            <a:endParaRPr lang="ru-RU" sz="14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462557" y="2831735"/>
            <a:ext cx="889636" cy="309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38,9%</a:t>
            </a:r>
            <a:endParaRPr lang="ru-RU" sz="1400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195736" y="3279275"/>
            <a:ext cx="0" cy="869805"/>
          </a:xfrm>
          <a:prstGeom prst="line">
            <a:avLst/>
          </a:prstGeom>
          <a:ln w="19050" cap="rnd">
            <a:solidFill>
              <a:schemeClr val="accent3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06582" y="2505131"/>
            <a:ext cx="0" cy="497529"/>
          </a:xfrm>
          <a:prstGeom prst="line">
            <a:avLst/>
          </a:prstGeom>
          <a:ln w="19050" cap="rnd">
            <a:solidFill>
              <a:schemeClr val="accent3">
                <a:lumMod val="5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8732074" y="2356660"/>
            <a:ext cx="0" cy="629690"/>
          </a:xfrm>
          <a:prstGeom prst="line">
            <a:avLst/>
          </a:prstGeom>
          <a:ln w="19050" cap="rnd">
            <a:solidFill>
              <a:schemeClr val="accent3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863486" y="1407067"/>
            <a:ext cx="0" cy="706638"/>
          </a:xfrm>
          <a:prstGeom prst="line">
            <a:avLst/>
          </a:prstGeom>
          <a:ln w="19050" cap="rnd">
            <a:solidFill>
              <a:schemeClr val="accent3">
                <a:lumMod val="5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4409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186</Words>
  <Application>Microsoft Office PowerPoint</Application>
  <PresentationFormat>Экран (4:3)</PresentationFormat>
  <Paragraphs>30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Попова Светлана Александровна</dc:creator>
  <cp:lastModifiedBy>Баева Светлана Юрьевна</cp:lastModifiedBy>
  <cp:revision>16</cp:revision>
  <cp:lastPrinted>2020-06-23T10:16:35Z</cp:lastPrinted>
  <dcterms:created xsi:type="dcterms:W3CDTF">2020-06-23T07:46:21Z</dcterms:created>
  <dcterms:modified xsi:type="dcterms:W3CDTF">2020-06-25T03:30:44Z</dcterms:modified>
</cp:coreProperties>
</file>